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4" r:id="rId15"/>
    <p:sldId id="273" r:id="rId16"/>
    <p:sldId id="275" r:id="rId17"/>
    <p:sldId id="277" r:id="rId18"/>
    <p:sldId id="278" r:id="rId19"/>
    <p:sldId id="258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81002-364C-208C-DBA2-062938CEFFE0}" v="4" dt="2024-01-24T14:05:04.834"/>
    <p1510:client id="{B1651950-9CC3-9242-AC33-6CDD5D825739}" v="74" dt="2024-01-24T12:07:12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7FBSrx5Oq4&amp;list=RD0JahFRDrSCs&amp;index=2" TargetMode="External"/><Relationship Id="rId2" Type="http://schemas.openxmlformats.org/officeDocument/2006/relationships/hyperlink" Target="https://www.youtube.com/watch?v=1Zx5iSExD9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1005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entury Gothic"/>
                <a:cs typeface="Calibri Light"/>
              </a:rPr>
              <a:t>This Lent let's make a change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132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6000" b="1" dirty="0">
                <a:solidFill>
                  <a:srgbClr val="FFFF00"/>
                </a:solidFill>
                <a:latin typeface="Century Gothic"/>
                <a:cs typeface="Calibri"/>
              </a:rPr>
              <a:t>to change a life with Caritas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502278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entury Gothic"/>
                <a:cs typeface="Calibri Light"/>
              </a:rPr>
              <a:t>We are called to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2CA09070-E117-D222-4912-1966190E4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23" y="1835099"/>
            <a:ext cx="7343954" cy="29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7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8476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/>
                <a:cs typeface="Calibri Light"/>
              </a:rPr>
              <a:t>Who will you PRAY for during Lent?</a:t>
            </a:r>
            <a:endParaRPr lang="en-GB">
              <a:solidFill>
                <a:schemeClr val="bg1"/>
              </a:solidFill>
              <a:latin typeface="Century Gothic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53773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Century Gothic"/>
                <a:cs typeface="Calibri"/>
              </a:rPr>
              <a:t>Please remember to pray for the people who need the support of Caritas.</a:t>
            </a:r>
          </a:p>
          <a:p>
            <a:r>
              <a:rPr lang="en-GB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/>
                <a:cs typeface="Calibri"/>
              </a:rPr>
              <a:t>You might want to join in with Caritas's </a:t>
            </a:r>
          </a:p>
          <a:p>
            <a:r>
              <a:rPr lang="en-GB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/>
                <a:cs typeface="Calibri"/>
              </a:rPr>
              <a:t>Thought For The Day too!</a:t>
            </a:r>
            <a:endParaRPr lang="en-GB" sz="3200">
              <a:solidFill>
                <a:schemeClr val="accent2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3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36099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/>
                <a:cs typeface="Calibri Light"/>
              </a:rPr>
              <a:t>How does Caritas change lives?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6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" y="4858253"/>
            <a:ext cx="12174746" cy="200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E98CF-3306-53E9-78FC-5285ED57D6B6}"/>
              </a:ext>
            </a:extLst>
          </p:cNvPr>
          <p:cNvSpPr txBox="1"/>
          <p:nvPr/>
        </p:nvSpPr>
        <p:spPr>
          <a:xfrm>
            <a:off x="939103" y="392435"/>
            <a:ext cx="10550105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entury Gothic"/>
                <a:cs typeface="Calibri"/>
              </a:rPr>
              <a:t>Caritas changes lives by accompanying and supporting:</a:t>
            </a:r>
          </a:p>
          <a:p>
            <a:endParaRPr lang="en-GB" sz="3200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Children &amp; Families.</a:t>
            </a: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People who are homeless or at risk of becoming homeless.</a:t>
            </a: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People who are refugees.</a:t>
            </a: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People who are lonely or isolated.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93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" y="4858253"/>
            <a:ext cx="12174746" cy="200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E98CF-3306-53E9-78FC-5285ED57D6B6}"/>
              </a:ext>
            </a:extLst>
          </p:cNvPr>
          <p:cNvSpPr txBox="1"/>
          <p:nvPr/>
        </p:nvSpPr>
        <p:spPr>
          <a:xfrm>
            <a:off x="464651" y="464322"/>
            <a:ext cx="1138399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Century Gothic"/>
                <a:cs typeface="Calibri"/>
              </a:rPr>
              <a:t>How will you make a change (FAST)during Lent?</a:t>
            </a:r>
            <a:endParaRPr lang="en-US" sz="6000" dirty="0">
              <a:solidFill>
                <a:schemeClr val="bg1"/>
              </a:solidFill>
              <a:latin typeface="Century Gothic"/>
            </a:endParaRPr>
          </a:p>
          <a:p>
            <a:pPr algn="ctr"/>
            <a:r>
              <a:rPr lang="en-GB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What will you do more of?</a:t>
            </a:r>
          </a:p>
          <a:p>
            <a:pPr algn="ctr"/>
            <a:r>
              <a:rPr lang="en-GB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What will you do less of?</a:t>
            </a:r>
          </a:p>
          <a:p>
            <a:pPr algn="ctr"/>
            <a:r>
              <a:rPr lang="en-GB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What will you start doing?</a:t>
            </a:r>
          </a:p>
          <a:p>
            <a:pPr algn="ctr"/>
            <a:r>
              <a:rPr lang="en-GB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What will you stop doing?</a:t>
            </a:r>
          </a:p>
        </p:txBody>
      </p:sp>
    </p:spTree>
    <p:extLst>
      <p:ext uri="{BB962C8B-B14F-4D97-AF65-F5344CB8AC3E}">
        <p14:creationId xmlns:p14="http://schemas.microsoft.com/office/powerpoint/2010/main" val="201988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" y="4858253"/>
            <a:ext cx="12174746" cy="200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E98CF-3306-53E9-78FC-5285ED57D6B6}"/>
              </a:ext>
            </a:extLst>
          </p:cNvPr>
          <p:cNvSpPr txBox="1"/>
          <p:nvPr/>
        </p:nvSpPr>
        <p:spPr>
          <a:xfrm>
            <a:off x="737820" y="636851"/>
            <a:ext cx="11082067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Century Gothic"/>
                <a:cs typeface="Calibri"/>
              </a:rPr>
              <a:t>What will </a:t>
            </a:r>
            <a:r>
              <a:rPr lang="en-GB" sz="6000" u="sng" dirty="0">
                <a:solidFill>
                  <a:schemeClr val="bg1"/>
                </a:solidFill>
                <a:latin typeface="Century Gothic"/>
                <a:cs typeface="Calibri"/>
              </a:rPr>
              <a:t>you</a:t>
            </a:r>
            <a:r>
              <a:rPr lang="en-GB" sz="6000" dirty="0">
                <a:solidFill>
                  <a:schemeClr val="bg1"/>
                </a:solidFill>
                <a:latin typeface="Century Gothic"/>
                <a:cs typeface="Calibri"/>
              </a:rPr>
              <a:t> GIVE during Lent?</a:t>
            </a:r>
          </a:p>
          <a:p>
            <a:pPr algn="ctr"/>
            <a:r>
              <a:rPr lang="en-GB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Money? Your time? Love?</a:t>
            </a:r>
          </a:p>
          <a:p>
            <a:pPr algn="ctr"/>
            <a:r>
              <a:rPr lang="en-GB" sz="4400" dirty="0">
                <a:solidFill>
                  <a:srgbClr val="FFFF00"/>
                </a:solidFill>
                <a:latin typeface="Century Gothic"/>
                <a:cs typeface="Calibri"/>
              </a:rPr>
              <a:t>How can we help Caritas to continue their work changing lives?</a:t>
            </a:r>
          </a:p>
        </p:txBody>
      </p:sp>
    </p:spTree>
    <p:extLst>
      <p:ext uri="{BB962C8B-B14F-4D97-AF65-F5344CB8AC3E}">
        <p14:creationId xmlns:p14="http://schemas.microsoft.com/office/powerpoint/2010/main" val="355211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" y="4858253"/>
            <a:ext cx="12174746" cy="2001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3ADDE-98AC-67CA-6F16-DF3700B78261}"/>
              </a:ext>
            </a:extLst>
          </p:cNvPr>
          <p:cNvSpPr txBox="1"/>
          <p:nvPr/>
        </p:nvSpPr>
        <p:spPr>
          <a:xfrm>
            <a:off x="964264" y="447658"/>
            <a:ext cx="1049259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Century Gothic"/>
                <a:cs typeface="Calibri"/>
              </a:rPr>
              <a:t>We can put whatever change we can afford into our Caritas St Joseph's Penny boxes. (Remember the Gospel story about the Widow's Mite though...)</a:t>
            </a:r>
          </a:p>
          <a:p>
            <a:endParaRPr lang="en-GB" sz="2800" b="1" dirty="0">
              <a:solidFill>
                <a:srgbClr val="FFFF00"/>
              </a:solidFill>
              <a:latin typeface="Century Gothic"/>
              <a:cs typeface="Calibri"/>
            </a:endParaRPr>
          </a:p>
          <a:p>
            <a:r>
              <a:rPr lang="en-GB" sz="2800" b="1" dirty="0">
                <a:solidFill>
                  <a:srgbClr val="FFFF00"/>
                </a:solidFill>
                <a:latin typeface="Century Gothic"/>
                <a:cs typeface="Calibri"/>
              </a:rPr>
              <a:t>We can raise money in school. How? What ideas so you have?</a:t>
            </a:r>
          </a:p>
          <a:p>
            <a:endParaRPr lang="en-GB" sz="2800" b="1" dirty="0">
              <a:solidFill>
                <a:srgbClr val="FFFF00"/>
              </a:solidFill>
              <a:latin typeface="Century Gothic"/>
              <a:cs typeface="Calibri"/>
            </a:endParaRPr>
          </a:p>
          <a:p>
            <a:r>
              <a:rPr lang="en-GB" sz="2800" b="1" dirty="0">
                <a:solidFill>
                  <a:srgbClr val="FFFF00"/>
                </a:solidFill>
                <a:latin typeface="Century Gothic"/>
                <a:cs typeface="Calibri"/>
              </a:rPr>
              <a:t>We can tell others all about the work of Caritas to inspire them to help too. Who can we tell?</a:t>
            </a:r>
          </a:p>
          <a:p>
            <a:endParaRPr lang="en-GB" sz="2800" dirty="0">
              <a:solidFill>
                <a:srgbClr val="FFFF00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87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" y="4858253"/>
            <a:ext cx="12174746" cy="2001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3ADDE-98AC-67CA-6F16-DF3700B78261}"/>
              </a:ext>
            </a:extLst>
          </p:cNvPr>
          <p:cNvSpPr txBox="1"/>
          <p:nvPr/>
        </p:nvSpPr>
        <p:spPr>
          <a:xfrm>
            <a:off x="921132" y="303885"/>
            <a:ext cx="1049259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rgbClr val="FFFF00"/>
                </a:solidFill>
                <a:latin typeface="Century Gothic"/>
                <a:cs typeface="Calibri"/>
              </a:rPr>
              <a:t>We go forth</a:t>
            </a:r>
            <a:endParaRPr lang="en-GB" sz="5400" dirty="0">
              <a:solidFill>
                <a:srgbClr val="FFFF00"/>
              </a:solidFill>
              <a:latin typeface="Calibri" panose="020F0502020204030204"/>
              <a:cs typeface="Calibri"/>
            </a:endParaRPr>
          </a:p>
          <a:p>
            <a:pPr algn="ctr"/>
            <a:endParaRPr lang="en-GB" sz="6000" dirty="0">
              <a:solidFill>
                <a:srgbClr val="FFFF00"/>
              </a:solidFill>
              <a:latin typeface="Century Gothic"/>
              <a:cs typeface="Calibri"/>
            </a:endParaRPr>
          </a:p>
          <a:p>
            <a:pPr algn="ctr"/>
            <a:r>
              <a:rPr lang="en-GB" sz="6000" dirty="0">
                <a:solidFill>
                  <a:schemeClr val="bg1"/>
                </a:solidFill>
                <a:latin typeface="Century Gothic"/>
                <a:cs typeface="Calibri"/>
              </a:rPr>
              <a:t>What else can we do to change lives???</a:t>
            </a:r>
            <a:endParaRPr lang="en-GB" sz="5400">
              <a:solidFill>
                <a:schemeClr val="bg1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bg1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98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" y="4858253"/>
            <a:ext cx="12174746" cy="2001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3ADDE-98AC-67CA-6F16-DF3700B78261}"/>
              </a:ext>
            </a:extLst>
          </p:cNvPr>
          <p:cNvSpPr txBox="1"/>
          <p:nvPr/>
        </p:nvSpPr>
        <p:spPr>
          <a:xfrm>
            <a:off x="906754" y="203243"/>
            <a:ext cx="10492595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Let us pray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/>
                <a:cs typeface="Calibri"/>
              </a:rPr>
              <a:t>Heavenly Father, we pray for everyone here today and everyone in our Caritas Salford family.</a:t>
            </a:r>
            <a:endParaRPr lang="en-GB" sz="6000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/>
                <a:cs typeface="Calibri"/>
              </a:rPr>
              <a:t>For people living in poverty in all its forms, may their lives be changed and their dignity and hope restored with the help of the loving kindness of others.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/>
                <a:cs typeface="Calibri"/>
              </a:rPr>
              <a:t>May Your Holy Spirit give us courage to speak out against unfairness and make positive change in our communities.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/>
                <a:cs typeface="Calibri"/>
              </a:rPr>
              <a:t>May we always remember the meaning of caritas is "love in action".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/>
                <a:cs typeface="Calibri"/>
              </a:rPr>
              <a:t>We make our prayer through our Lord Jesus  Christ, Your Son. Amen.</a:t>
            </a:r>
          </a:p>
          <a:p>
            <a:endParaRPr lang="en-GB" sz="2800" dirty="0">
              <a:solidFill>
                <a:schemeClr val="bg1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66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entury Gothic"/>
                <a:cs typeface="Calibri Light"/>
              </a:rPr>
              <a:t>Thank you!</a:t>
            </a:r>
            <a:endParaRPr lang="en-GB">
              <a:solidFill>
                <a:schemeClr val="bg1"/>
              </a:solidFill>
              <a:latin typeface="Century Gothic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cs typeface="Calibri"/>
              </a:rPr>
              <a:t>With love from everyone at Caritas.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887" y="15968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Century Gothic"/>
                <a:cs typeface="Calibri Light"/>
              </a:rPr>
              <a:t>We gather together</a:t>
            </a:r>
            <a:br>
              <a:rPr lang="en-US" dirty="0">
                <a:solidFill>
                  <a:srgbClr val="FFFF00"/>
                </a:solidFill>
                <a:latin typeface="Century Gothic"/>
              </a:rPr>
            </a:br>
            <a:r>
              <a:rPr lang="en-GB" dirty="0">
                <a:solidFill>
                  <a:schemeClr val="bg1"/>
                </a:solidFill>
                <a:latin typeface="Century Gothic"/>
                <a:cs typeface="Calibri Light"/>
              </a:rPr>
              <a:t>in the name of the Father and of the Son and of the Holy Spirit, Amen.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264" y="461004"/>
            <a:ext cx="9144000" cy="2387600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Century Gothic"/>
                <a:cs typeface="Calibri Light"/>
              </a:rPr>
              <a:t>Suggested music for primary</a:t>
            </a:r>
            <a:br>
              <a:rPr lang="en-GB" sz="3600" dirty="0">
                <a:latin typeface="Century Gothic"/>
                <a:cs typeface="Calibri Light"/>
              </a:rPr>
            </a:br>
            <a:r>
              <a:rPr lang="en-GB" sz="3600" dirty="0">
                <a:ea typeface="+mj-lt"/>
                <a:cs typeface="+mj-lt"/>
                <a:hlinkClick r:id="rId2"/>
              </a:rPr>
              <a:t>Love is Something, if You Give it Away (Magic Penny) [with lyrics for congregations] - YouTube</a:t>
            </a:r>
            <a:endParaRPr lang="en-GB" sz="3600">
              <a:solidFill>
                <a:schemeClr val="bg1"/>
              </a:solidFill>
              <a:latin typeface="Century Gothic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264" y="314196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/>
                <a:cs typeface="Calibri"/>
              </a:rPr>
              <a:t>Suggested music for high school</a:t>
            </a:r>
          </a:p>
          <a:p>
            <a:r>
              <a:rPr lang="en-GB" sz="3600" dirty="0">
                <a:ea typeface="+mn-lt"/>
                <a:cs typeface="+mn-lt"/>
                <a:hlinkClick r:id="rId3"/>
              </a:rPr>
              <a:t>Brother, sister, let me serve you - YouTube</a:t>
            </a:r>
            <a:endParaRPr lang="en-GB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987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cs typeface="Calibri Light"/>
              </a:rPr>
              <a:t>We listen</a:t>
            </a:r>
            <a:br>
              <a:rPr lang="en-GB" dirty="0">
                <a:solidFill>
                  <a:schemeClr val="bg1"/>
                </a:solidFill>
                <a:cs typeface="Calibri Light"/>
              </a:rPr>
            </a:br>
            <a:br>
              <a:rPr lang="en-GB" dirty="0">
                <a:solidFill>
                  <a:schemeClr val="bg1"/>
                </a:solidFill>
                <a:cs typeface="Calibri Light"/>
              </a:rPr>
            </a:br>
            <a:r>
              <a:rPr lang="en-GB" dirty="0">
                <a:solidFill>
                  <a:schemeClr val="bg1"/>
                </a:solidFill>
                <a:cs typeface="Calibri Light"/>
              </a:rPr>
              <a:t>A reading from the Holy Gospel according to Mark </a:t>
            </a:r>
            <a:br>
              <a:rPr lang="en-GB" dirty="0">
                <a:solidFill>
                  <a:schemeClr val="bg1"/>
                </a:solidFill>
                <a:cs typeface="Calibri Light"/>
              </a:rPr>
            </a:br>
            <a:endParaRPr lang="en-GB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4" y="358766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cs typeface="Calibri"/>
              </a:rPr>
              <a:t>Mark 12:38-44</a:t>
            </a:r>
            <a:endParaRPr lang="en-GB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0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23C43-7F94-BD58-EFEB-7C5A03D5708B}"/>
              </a:ext>
            </a:extLst>
          </p:cNvPr>
          <p:cNvSpPr txBox="1"/>
          <p:nvPr/>
        </p:nvSpPr>
        <p:spPr>
          <a:xfrm>
            <a:off x="778012" y="418577"/>
            <a:ext cx="10621991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  <a:cs typeface="Calibri"/>
              </a:rPr>
              <a:t>One day Jesus went into the temple and sat down near the place where the offerings were given.</a:t>
            </a:r>
          </a:p>
          <a:p>
            <a:r>
              <a:rPr lang="en-GB" sz="2400" b="1" dirty="0">
                <a:solidFill>
                  <a:schemeClr val="bg1"/>
                </a:solidFill>
                <a:latin typeface="Century Gothic"/>
                <a:cs typeface="Calibri"/>
              </a:rPr>
              <a:t>He sat and watched the people as they came in and put in their offerings.</a:t>
            </a:r>
          </a:p>
          <a:p>
            <a:r>
              <a:rPr lang="en-GB" sz="2400" b="1" dirty="0">
                <a:solidFill>
                  <a:schemeClr val="bg1"/>
                </a:solidFill>
                <a:latin typeface="Century Gothic"/>
                <a:cs typeface="Calibri"/>
              </a:rPr>
              <a:t>Many rich people, dressed in fine robes, came by and put a lot of money in. Then a poor widow came by and put in just two small coins.</a:t>
            </a:r>
          </a:p>
          <a:p>
            <a:r>
              <a:rPr lang="en-GB" sz="2400" b="1" dirty="0">
                <a:solidFill>
                  <a:schemeClr val="bg1"/>
                </a:solidFill>
                <a:latin typeface="Century Gothic"/>
                <a:cs typeface="Calibri"/>
              </a:rPr>
              <a:t>Jesus called his disciples to Him and said " This woman has given more than anyone. The others gave out of their wealth but this woman gave all she had."</a:t>
            </a:r>
          </a:p>
          <a:p>
            <a:endParaRPr lang="en-GB" sz="2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entury Gothic"/>
                <a:cs typeface="Calibri"/>
              </a:rPr>
              <a:t>The Gospel of the Lord.</a:t>
            </a:r>
          </a:p>
          <a:p>
            <a:r>
              <a:rPr lang="en-GB" sz="2000" b="1" dirty="0">
                <a:solidFill>
                  <a:srgbClr val="FFFF00"/>
                </a:solidFill>
                <a:latin typeface="Century Gothic"/>
                <a:cs typeface="Calibri"/>
              </a:rPr>
              <a:t>Praise to You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80869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" y="4858253"/>
            <a:ext cx="12174746" cy="2001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F1459-0AE1-D825-3902-47C59606B205}"/>
              </a:ext>
            </a:extLst>
          </p:cNvPr>
          <p:cNvSpPr txBox="1"/>
          <p:nvPr/>
        </p:nvSpPr>
        <p:spPr>
          <a:xfrm>
            <a:off x="748929" y="758079"/>
            <a:ext cx="1083765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/>
                <a:cs typeface="Calibri"/>
              </a:rPr>
              <a:t>In the gospel reading we have just listened to, what do you think Jesus is happiest about?</a:t>
            </a:r>
          </a:p>
          <a:p>
            <a:endParaRPr lang="en-GB" sz="3200" dirty="0">
              <a:solidFill>
                <a:schemeClr val="bg1"/>
              </a:solidFill>
              <a:latin typeface="Century Gothic"/>
              <a:cs typeface="Calibri"/>
            </a:endParaRPr>
          </a:p>
          <a:p>
            <a:r>
              <a:rPr lang="en-GB" sz="3200" dirty="0">
                <a:solidFill>
                  <a:schemeClr val="bg1"/>
                </a:solidFill>
                <a:latin typeface="Century Gothic"/>
                <a:cs typeface="Calibri"/>
              </a:rPr>
              <a:t>The rich people putting some of their wealth into the collection?</a:t>
            </a:r>
          </a:p>
          <a:p>
            <a:endParaRPr lang="en-GB" sz="3200" dirty="0">
              <a:solidFill>
                <a:schemeClr val="bg1"/>
              </a:solidFill>
              <a:latin typeface="Century Gothic"/>
              <a:cs typeface="Calibri"/>
            </a:endParaRPr>
          </a:p>
          <a:p>
            <a:r>
              <a:rPr lang="en-GB" sz="3200" dirty="0">
                <a:solidFill>
                  <a:schemeClr val="bg1"/>
                </a:solidFill>
                <a:latin typeface="Century Gothic"/>
                <a:cs typeface="Calibri"/>
              </a:rPr>
              <a:t>The poor widow giving all she had?</a:t>
            </a:r>
          </a:p>
        </p:txBody>
      </p:sp>
    </p:spTree>
    <p:extLst>
      <p:ext uri="{BB962C8B-B14F-4D97-AF65-F5344CB8AC3E}">
        <p14:creationId xmlns:p14="http://schemas.microsoft.com/office/powerpoint/2010/main" val="112142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/>
                <a:cs typeface="Calibri Light"/>
              </a:rPr>
              <a:t>What message do you think we should take from the gospel reading?</a:t>
            </a:r>
            <a:endParaRPr lang="en-GB">
              <a:solidFill>
                <a:schemeClr val="bg1"/>
              </a:solidFill>
              <a:latin typeface="Century Gothic"/>
              <a:cs typeface="Calibri Light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1835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entury Gothic"/>
                <a:cs typeface="Calibri Light"/>
              </a:rPr>
              <a:t>Jesus is more interested in what is in our hearts than how rich we are and the amount of money we give. 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142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37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Century Gothic"/>
                <a:cs typeface="Calibri Light"/>
              </a:rPr>
              <a:t>We respond</a:t>
            </a:r>
            <a:br>
              <a:rPr lang="en-GB" dirty="0">
                <a:solidFill>
                  <a:srgbClr val="FFFF00"/>
                </a:solidFill>
                <a:latin typeface="Century Gothic"/>
                <a:cs typeface="Calibri Light"/>
              </a:rPr>
            </a:br>
            <a:br>
              <a:rPr lang="en-GB" dirty="0">
                <a:latin typeface="Century Gothic"/>
                <a:cs typeface="Calibri Light"/>
              </a:rPr>
            </a:br>
            <a:r>
              <a:rPr lang="en-GB" dirty="0">
                <a:solidFill>
                  <a:schemeClr val="bg1"/>
                </a:solidFill>
                <a:latin typeface="Century Gothic"/>
                <a:cs typeface="Calibri Light"/>
              </a:rPr>
              <a:t>What are we called to do during this season of Lent?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331FE-81BF-6653-EF84-2E00F8BA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4858253"/>
            <a:ext cx="12174746" cy="2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4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This Lent let's make a change </vt:lpstr>
      <vt:lpstr>We gather together in the name of the Father and of the Son and of the Holy Spirit, Amen.</vt:lpstr>
      <vt:lpstr>Suggested music for primary Love is Something, if You Give it Away (Magic Penny) [with lyrics for congregations] - YouTube</vt:lpstr>
      <vt:lpstr>We listen  A reading from the Holy Gospel according to Mark  </vt:lpstr>
      <vt:lpstr>PowerPoint Presentation</vt:lpstr>
      <vt:lpstr>PowerPoint Presentation</vt:lpstr>
      <vt:lpstr>What message do you think we should take from the gospel reading?</vt:lpstr>
      <vt:lpstr>Jesus is more interested in what is in our hearts than how rich we are and the amount of money we give. </vt:lpstr>
      <vt:lpstr>We respond  What are we called to do during this season of Lent?</vt:lpstr>
      <vt:lpstr>We are called to</vt:lpstr>
      <vt:lpstr>Who will you PRAY for during Lent?</vt:lpstr>
      <vt:lpstr>How does Caritas change lives?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462</cp:revision>
  <dcterms:created xsi:type="dcterms:W3CDTF">2023-01-31T11:41:03Z</dcterms:created>
  <dcterms:modified xsi:type="dcterms:W3CDTF">2024-01-29T07:46:08Z</dcterms:modified>
</cp:coreProperties>
</file>